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6" r:id="rId3"/>
    <p:sldId id="285" r:id="rId4"/>
    <p:sldId id="282" r:id="rId5"/>
    <p:sldId id="284" r:id="rId6"/>
    <p:sldId id="272" r:id="rId7"/>
    <p:sldId id="273" r:id="rId8"/>
    <p:sldId id="274" r:id="rId9"/>
    <p:sldId id="278" r:id="rId10"/>
    <p:sldId id="271" r:id="rId11"/>
    <p:sldId id="292" r:id="rId12"/>
    <p:sldId id="287" r:id="rId13"/>
    <p:sldId id="295" r:id="rId14"/>
    <p:sldId id="296" r:id="rId15"/>
    <p:sldId id="293" r:id="rId16"/>
    <p:sldId id="289" r:id="rId17"/>
    <p:sldId id="280" r:id="rId18"/>
    <p:sldId id="276" r:id="rId19"/>
    <p:sldId id="268" r:id="rId20"/>
    <p:sldId id="265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CE996E-5302-48C5-A575-71207B350E77}">
          <p14:sldIdLst>
            <p14:sldId id="257"/>
            <p14:sldId id="286"/>
            <p14:sldId id="285"/>
            <p14:sldId id="282"/>
            <p14:sldId id="284"/>
            <p14:sldId id="272"/>
            <p14:sldId id="273"/>
            <p14:sldId id="274"/>
            <p14:sldId id="278"/>
            <p14:sldId id="271"/>
            <p14:sldId id="292"/>
            <p14:sldId id="287"/>
            <p14:sldId id="295"/>
            <p14:sldId id="296"/>
            <p14:sldId id="293"/>
            <p14:sldId id="289"/>
            <p14:sldId id="280"/>
            <p14:sldId id="276"/>
            <p14:sldId id="268"/>
            <p14:sldId id="265"/>
          </p14:sldIdLst>
        </p14:section>
        <p14:section name="Untitled Section" id="{3AC4C85A-3757-419D-9992-2353CCF7A9C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9F0949"/>
    <a:srgbClr val="740000"/>
    <a:srgbClr val="2A7E5A"/>
    <a:srgbClr val="BA0A55"/>
    <a:srgbClr val="1D573E"/>
    <a:srgbClr val="8A8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8" autoAdjust="0"/>
  </p:normalViewPr>
  <p:slideViewPr>
    <p:cSldViewPr>
      <p:cViewPr>
        <p:scale>
          <a:sx n="77" d="100"/>
          <a:sy n="77" d="100"/>
        </p:scale>
        <p:origin x="-2604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Pt>
            <c:idx val="1"/>
            <c:bubble3D val="0"/>
            <c:explosion val="9"/>
          </c:dPt>
          <c:dPt>
            <c:idx val="2"/>
            <c:bubble3D val="0"/>
            <c:explosion val="22"/>
          </c:dPt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0.48</c:v>
                </c:pt>
                <c:pt idx="1">
                  <c:v>0.41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Dayton</a:t>
            </a:r>
            <a:endParaRPr lang="en-US" sz="1400" dirty="0"/>
          </a:p>
        </c:rich>
      </c:tx>
      <c:layout>
        <c:manualLayout>
          <c:xMode val="edge"/>
          <c:yMode val="edge"/>
          <c:x val="0.41412087475456794"/>
          <c:y val="0.1363636363636363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Dayton</c:v>
                </c:pt>
              </c:strCache>
            </c:strRef>
          </c:tx>
          <c:spPr>
            <a:solidFill>
              <a:srgbClr val="339966"/>
            </a:solidFill>
          </c:spPr>
          <c:dPt>
            <c:idx val="1"/>
            <c:bubble3D val="0"/>
            <c:spPr>
              <a:solidFill>
                <a:srgbClr val="9F0949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17594</c:v>
                </c:pt>
                <c:pt idx="1">
                  <c:v>9032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Kettering</a:t>
            </a:r>
            <a:endParaRPr lang="en-US" sz="1400" dirty="0"/>
          </a:p>
        </c:rich>
      </c:tx>
      <c:layout>
        <c:manualLayout>
          <c:xMode val="edge"/>
          <c:yMode val="edge"/>
          <c:x val="0.37254214496839327"/>
          <c:y val="0.1363636363636363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Kettering</c:v>
                </c:pt>
              </c:strCache>
            </c:strRef>
          </c:tx>
          <c:spPr>
            <a:solidFill>
              <a:srgbClr val="9F0949"/>
            </a:solidFill>
          </c:spPr>
          <c:dPt>
            <c:idx val="0"/>
            <c:bubble3D val="0"/>
            <c:spPr>
              <a:solidFill>
                <a:srgbClr val="339966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14960</c:v>
                </c:pt>
                <c:pt idx="1">
                  <c:v>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Montgomery County</a:t>
            </a:r>
          </a:p>
        </c:rich>
      </c:tx>
      <c:layout>
        <c:manualLayout>
          <c:xMode val="edge"/>
          <c:yMode val="edge"/>
          <c:x val="0.20878832081159773"/>
          <c:y val="9.09090909090909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Montgomery County</c:v>
                </c:pt>
              </c:strCache>
            </c:strRef>
          </c:tx>
          <c:spPr>
            <a:solidFill>
              <a:srgbClr val="339966"/>
            </a:solidFill>
          </c:spPr>
          <c:dPt>
            <c:idx val="1"/>
            <c:bubble3D val="0"/>
            <c:spPr>
              <a:solidFill>
                <a:srgbClr val="9F0949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51876</c:v>
                </c:pt>
                <c:pt idx="1">
                  <c:v>29270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Dayton</a:t>
            </a:r>
            <a:endParaRPr lang="en-US" sz="1400" dirty="0"/>
          </a:p>
        </c:rich>
      </c:tx>
      <c:layout>
        <c:manualLayout>
          <c:xMode val="edge"/>
          <c:yMode val="edge"/>
          <c:x val="0.41412087475456794"/>
          <c:y val="0.1363636363636363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Dayton</c:v>
                </c:pt>
              </c:strCache>
            </c:strRef>
          </c:tx>
          <c:spPr>
            <a:solidFill>
              <a:srgbClr val="9F0949"/>
            </a:solidFill>
          </c:spPr>
          <c:dPt>
            <c:idx val="0"/>
            <c:bubble3D val="0"/>
            <c:spPr>
              <a:solidFill>
                <a:srgbClr val="339966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13333</c:v>
                </c:pt>
                <c:pt idx="1">
                  <c:v>15758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Kettering</a:t>
            </a:r>
            <a:endParaRPr lang="en-US" sz="1400" dirty="0"/>
          </a:p>
        </c:rich>
      </c:tx>
      <c:layout>
        <c:manualLayout>
          <c:xMode val="edge"/>
          <c:yMode val="edge"/>
          <c:x val="0.37254214496839327"/>
          <c:y val="0.1363636363636363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Kettering</c:v>
                </c:pt>
              </c:strCache>
            </c:strRef>
          </c:tx>
          <c:spPr>
            <a:solidFill>
              <a:srgbClr val="9F0949"/>
            </a:solidFill>
          </c:spPr>
          <c:dPt>
            <c:idx val="0"/>
            <c:bubble3D val="0"/>
            <c:spPr>
              <a:solidFill>
                <a:srgbClr val="339966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8066</c:v>
                </c:pt>
                <c:pt idx="1">
                  <c:v>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A7E5A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Resident</c:v>
                </c:pt>
                <c:pt idx="1">
                  <c:v>Non-Resident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9F0949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Resident</c:v>
                </c:pt>
                <c:pt idx="1">
                  <c:v>Non-Resident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62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Resident</c:v>
                </c:pt>
                <c:pt idx="1">
                  <c:v>Non-Resident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36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5840512"/>
        <c:axId val="265842048"/>
      </c:barChart>
      <c:catAx>
        <c:axId val="2658405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65842048"/>
        <c:crosses val="autoZero"/>
        <c:auto val="1"/>
        <c:lblAlgn val="ctr"/>
        <c:lblOffset val="100"/>
        <c:noMultiLvlLbl val="0"/>
      </c:catAx>
      <c:valAx>
        <c:axId val="265842048"/>
        <c:scaling>
          <c:orientation val="minMax"/>
          <c:max val="100"/>
        </c:scaling>
        <c:delete val="0"/>
        <c:axPos val="b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658405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rgbClr val="BA0A55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Employment</c:v>
                </c:pt>
                <c:pt idx="1">
                  <c:v>Housing</c:v>
                </c:pt>
                <c:pt idx="2">
                  <c:v>Healthcare</c:v>
                </c:pt>
                <c:pt idx="3">
                  <c:v>Education</c:v>
                </c:pt>
                <c:pt idx="4">
                  <c:v>Police</c:v>
                </c:pt>
                <c:pt idx="5">
                  <c:v>City Staff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13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740000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Employment</c:v>
                </c:pt>
                <c:pt idx="1">
                  <c:v>Housing</c:v>
                </c:pt>
                <c:pt idx="2">
                  <c:v>Healthcare</c:v>
                </c:pt>
                <c:pt idx="3">
                  <c:v>Education</c:v>
                </c:pt>
                <c:pt idx="4">
                  <c:v>Police</c:v>
                </c:pt>
                <c:pt idx="5">
                  <c:v>City Staff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26</c:v>
                </c:pt>
                <c:pt idx="1">
                  <c:v>24</c:v>
                </c:pt>
                <c:pt idx="2">
                  <c:v>20</c:v>
                </c:pt>
                <c:pt idx="3">
                  <c:v>10</c:v>
                </c:pt>
                <c:pt idx="4">
                  <c:v>23</c:v>
                </c:pt>
                <c:pt idx="5">
                  <c:v>18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Employment</c:v>
                </c:pt>
                <c:pt idx="1">
                  <c:v>Housing</c:v>
                </c:pt>
                <c:pt idx="2">
                  <c:v>Healthcare</c:v>
                </c:pt>
                <c:pt idx="3">
                  <c:v>Education</c:v>
                </c:pt>
                <c:pt idx="4">
                  <c:v>Police</c:v>
                </c:pt>
                <c:pt idx="5">
                  <c:v>City Staff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20</c:v>
                </c:pt>
                <c:pt idx="1">
                  <c:v>15</c:v>
                </c:pt>
                <c:pt idx="2">
                  <c:v>22</c:v>
                </c:pt>
                <c:pt idx="3">
                  <c:v>15</c:v>
                </c:pt>
                <c:pt idx="4">
                  <c:v>22</c:v>
                </c:pt>
                <c:pt idx="5">
                  <c:v>27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1D573E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Employment</c:v>
                </c:pt>
                <c:pt idx="1">
                  <c:v>Housing</c:v>
                </c:pt>
                <c:pt idx="2">
                  <c:v>Healthcare</c:v>
                </c:pt>
                <c:pt idx="3">
                  <c:v>Education</c:v>
                </c:pt>
                <c:pt idx="4">
                  <c:v>Police</c:v>
                </c:pt>
                <c:pt idx="5">
                  <c:v>City Staff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23</c:v>
                </c:pt>
                <c:pt idx="1">
                  <c:v>26</c:v>
                </c:pt>
                <c:pt idx="2">
                  <c:v>23</c:v>
                </c:pt>
                <c:pt idx="3">
                  <c:v>33</c:v>
                </c:pt>
                <c:pt idx="4">
                  <c:v>20</c:v>
                </c:pt>
                <c:pt idx="5">
                  <c:v>24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Employment</c:v>
                </c:pt>
                <c:pt idx="1">
                  <c:v>Housing</c:v>
                </c:pt>
                <c:pt idx="2">
                  <c:v>Healthcare</c:v>
                </c:pt>
                <c:pt idx="3">
                  <c:v>Education</c:v>
                </c:pt>
                <c:pt idx="4">
                  <c:v>Police</c:v>
                </c:pt>
                <c:pt idx="5">
                  <c:v>City Staff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23</c:v>
                </c:pt>
                <c:pt idx="1">
                  <c:v>28</c:v>
                </c:pt>
                <c:pt idx="2">
                  <c:v>30</c:v>
                </c:pt>
                <c:pt idx="3">
                  <c:v>38</c:v>
                </c:pt>
                <c:pt idx="4">
                  <c:v>22</c:v>
                </c:pt>
                <c:pt idx="5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2539136"/>
        <c:axId val="282540672"/>
      </c:barChart>
      <c:catAx>
        <c:axId val="282539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82540672"/>
        <c:crosses val="autoZero"/>
        <c:auto val="1"/>
        <c:lblAlgn val="ctr"/>
        <c:lblOffset val="100"/>
        <c:noMultiLvlLbl val="0"/>
      </c:catAx>
      <c:valAx>
        <c:axId val="2825406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825391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</c:v>
                </c:pt>
              </c:strCache>
            </c:strRef>
          </c:tx>
          <c:spPr>
            <a:solidFill>
              <a:srgbClr val="9F0949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0</c:v>
                </c:pt>
                <c:pt idx="1">
                  <c:v>&lt; 3</c:v>
                </c:pt>
                <c:pt idx="2">
                  <c:v>&lt; 6</c:v>
                </c:pt>
                <c:pt idx="3">
                  <c:v>&lt; 9</c:v>
                </c:pt>
                <c:pt idx="4">
                  <c:v>≥ 10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41</c:v>
                </c:pt>
                <c:pt idx="1">
                  <c:v>43</c:v>
                </c:pt>
                <c:pt idx="2">
                  <c:v>10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Non-Resident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0</c:v>
                </c:pt>
                <c:pt idx="1">
                  <c:v>&lt; 3</c:v>
                </c:pt>
                <c:pt idx="2">
                  <c:v>&lt; 6</c:v>
                </c:pt>
                <c:pt idx="3">
                  <c:v>&lt; 9</c:v>
                </c:pt>
                <c:pt idx="4">
                  <c:v>≥ 10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</c:v>
                </c:pt>
                <c:pt idx="1">
                  <c:v>33</c:v>
                </c:pt>
                <c:pt idx="2">
                  <c:v>17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2608768"/>
        <c:axId val="282610304"/>
      </c:barChart>
      <c:catAx>
        <c:axId val="282608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2610304"/>
        <c:crosses val="autoZero"/>
        <c:auto val="1"/>
        <c:lblAlgn val="ctr"/>
        <c:lblOffset val="100"/>
        <c:noMultiLvlLbl val="0"/>
      </c:catAx>
      <c:valAx>
        <c:axId val="282610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826087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explosion val="22"/>
          <c:dPt>
            <c:idx val="0"/>
            <c:bubble3D val="0"/>
            <c:explosion val="0"/>
          </c:dPt>
          <c:dPt>
            <c:idx val="1"/>
            <c:bubble3D val="0"/>
            <c:explosion val="13"/>
          </c:dPt>
          <c:dLbls>
            <c:dLbl>
              <c:idx val="0"/>
              <c:layout>
                <c:manualLayout>
                  <c:x val="-0.21268044920126683"/>
                  <c:y val="-0.11030936479023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8269908786934469"/>
                  <c:y val="3.47416659438517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0.68</c:v>
                </c:pt>
                <c:pt idx="1">
                  <c:v>0.21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explosion val="25"/>
          <c:dPt>
            <c:idx val="0"/>
            <c:bubble3D val="0"/>
            <c:explosion val="14"/>
          </c:dPt>
          <c:dPt>
            <c:idx val="1"/>
            <c:bubble3D val="0"/>
            <c:explosion val="15"/>
          </c:dPt>
          <c:dPt>
            <c:idx val="2"/>
            <c:bubble3D val="0"/>
            <c:explosion val="13"/>
          </c:dPt>
          <c:dLbls>
            <c:dLbl>
              <c:idx val="1"/>
              <c:layout>
                <c:manualLayout>
                  <c:x val="-8.8004512516504305E-2"/>
                  <c:y val="0.1594977470650541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20884898703963284"/>
                  <c:y val="9.01117215056803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0.91</c:v>
                </c:pt>
                <c:pt idx="1">
                  <c:v>0.06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explosion val="14"/>
          <c:dPt>
            <c:idx val="0"/>
            <c:bubble3D val="0"/>
            <c:explosion val="6"/>
          </c:dPt>
          <c:dPt>
            <c:idx val="1"/>
            <c:bubble3D val="0"/>
            <c:explosion val="6"/>
          </c:dPt>
          <c:dLbls>
            <c:dLbl>
              <c:idx val="0"/>
              <c:layout>
                <c:manualLayout>
                  <c:x val="-0.14778807060882096"/>
                  <c:y val="0.1798245614035087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8486104678091708"/>
                  <c:y val="-0.128184141456002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2852658123616937E-2"/>
                  <c:y val="6.24361099599392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0.39</c:v>
                </c:pt>
                <c:pt idx="1">
                  <c:v>0.53</c:v>
                </c:pt>
                <c:pt idx="2">
                  <c:v>0.08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Povverty by Race</c:v>
                </c:pt>
              </c:strCache>
            </c:strRef>
          </c:tx>
          <c:explosion val="25"/>
          <c:dPt>
            <c:idx val="0"/>
            <c:bubble3D val="0"/>
            <c:explosion val="2"/>
          </c:dPt>
          <c:dPt>
            <c:idx val="1"/>
            <c:bubble3D val="0"/>
            <c:explosion val="9"/>
          </c:dPt>
          <c:dPt>
            <c:idx val="2"/>
            <c:bubble3D val="0"/>
            <c:explosion val="12"/>
          </c:dPt>
          <c:dLbls>
            <c:dLbl>
              <c:idx val="0"/>
              <c:layout>
                <c:manualLayout>
                  <c:x val="-0.13271037027339436"/>
                  <c:y val="0.1321617044801062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3028164854042801E-2"/>
                  <c:y val="-0.212394399311192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518852139705084"/>
                  <c:y val="3.9912374065519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 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0.52</c:v>
                </c:pt>
                <c:pt idx="1">
                  <c:v>0.39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explosion val="14"/>
          <c:dPt>
            <c:idx val="0"/>
            <c:bubble3D val="0"/>
            <c:explosion val="6"/>
          </c:dPt>
          <c:dPt>
            <c:idx val="1"/>
            <c:bubble3D val="0"/>
            <c:explosion val="6"/>
          </c:dPt>
          <c:dLbls>
            <c:dLbl>
              <c:idx val="0"/>
              <c:layout>
                <c:manualLayout>
                  <c:x val="-0.16085996603365757"/>
                  <c:y val="-0.1842105263157895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6340306726365086"/>
                  <c:y val="7.35702445089101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5399619165251345E-2"/>
                  <c:y val="0.154605263157894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Black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0.73</c:v>
                </c:pt>
                <c:pt idx="1">
                  <c:v>0.15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Montgomery County</c:v>
                </c:pt>
                <c:pt idx="1">
                  <c:v>Dayton</c:v>
                </c:pt>
                <c:pt idx="2">
                  <c:v>Kettering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#,##0">
                  <c:v>114851</c:v>
                </c:pt>
                <c:pt idx="1">
                  <c:v>17594</c:v>
                </c:pt>
                <c:pt idx="2" formatCode="#,##0">
                  <c:v>14960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9F0949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Montgomery County</c:v>
                </c:pt>
                <c:pt idx="1">
                  <c:v>Dayton</c:v>
                </c:pt>
                <c:pt idx="2">
                  <c:v>Kettering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19026</c:v>
                </c:pt>
                <c:pt idx="1">
                  <c:v>9032</c:v>
                </c:pt>
                <c:pt idx="2">
                  <c:v>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3443968"/>
        <c:axId val="263445504"/>
      </c:barChart>
      <c:catAx>
        <c:axId val="2634439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63445504"/>
        <c:crosses val="autoZero"/>
        <c:auto val="1"/>
        <c:lblAlgn val="ctr"/>
        <c:lblOffset val="100"/>
        <c:noMultiLvlLbl val="0"/>
      </c:catAx>
      <c:valAx>
        <c:axId val="263445504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634439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Montgomery County</c:v>
                </c:pt>
                <c:pt idx="1">
                  <c:v>Dayton</c:v>
                </c:pt>
                <c:pt idx="2">
                  <c:v>Kettering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51876</c:v>
                </c:pt>
                <c:pt idx="1">
                  <c:v>13333</c:v>
                </c:pt>
                <c:pt idx="2">
                  <c:v>8066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 </c:v>
                </c:pt>
              </c:strCache>
            </c:strRef>
          </c:tx>
          <c:spPr>
            <a:solidFill>
              <a:srgbClr val="9F0949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Montgomery County</c:v>
                </c:pt>
                <c:pt idx="1">
                  <c:v>Dayton</c:v>
                </c:pt>
                <c:pt idx="2">
                  <c:v>Kettering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29270</c:v>
                </c:pt>
                <c:pt idx="1">
                  <c:v>15758</c:v>
                </c:pt>
                <c:pt idx="2">
                  <c:v>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3585152"/>
        <c:axId val="263595136"/>
      </c:barChart>
      <c:catAx>
        <c:axId val="2635851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63595136"/>
        <c:crosses val="autoZero"/>
        <c:auto val="1"/>
        <c:lblAlgn val="ctr"/>
        <c:lblOffset val="100"/>
        <c:noMultiLvlLbl val="0"/>
      </c:catAx>
      <c:valAx>
        <c:axId val="263595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635851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Montgomery County</a:t>
            </a:r>
          </a:p>
        </c:rich>
      </c:tx>
      <c:layout>
        <c:manualLayout>
          <c:xMode val="edge"/>
          <c:yMode val="edge"/>
          <c:x val="0.20878832081159773"/>
          <c:y val="9.090909090909091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191704433268816"/>
          <c:y val="0.30378787878787877"/>
          <c:w val="0.32091219625874767"/>
          <c:h val="0.6431818181818181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Montgomery County</c:v>
                </c:pt>
              </c:strCache>
            </c:strRef>
          </c:tx>
          <c:spPr>
            <a:solidFill>
              <a:srgbClr val="9F0949"/>
            </a:solidFill>
          </c:spPr>
          <c:dPt>
            <c:idx val="0"/>
            <c:bubble3D val="0"/>
            <c:spPr>
              <a:solidFill>
                <a:srgbClr val="339966"/>
              </a:solidFill>
            </c:spPr>
          </c:dPt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Black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#,##0">
                  <c:v>114851</c:v>
                </c:pt>
                <c:pt idx="1">
                  <c:v>19026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DF435C-DDDF-4FAD-AA8A-CB6C7B4E4294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FEDFFE-9375-42CB-9864-9189E2878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3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82239F-A772-42F5-A72B-7CCF3F8F2221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1D7666-9AD3-424D-813F-26979E78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1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643B-BE49-4F91-8647-DA7DCC601DC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look, need to compare with</a:t>
            </a:r>
            <a:r>
              <a:rPr lang="en-US" baseline="0" dirty="0" smtClean="0"/>
              <a:t> zoning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D7666-9AD3-424D-813F-26979E786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3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Angela</a:t>
            </a:r>
            <a:r>
              <a:rPr lang="en-US" baseline="0" dirty="0" smtClean="0"/>
              <a:t> needs to add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D7666-9AD3-424D-813F-26979E786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4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D7666-9AD3-424D-813F-26979E786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8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the success, how we started with $500,000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D7666-9AD3-424D-813F-26979E786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3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D7666-9AD3-424D-813F-26979E786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1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0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905000"/>
            <a:ext cx="1619250" cy="419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905000"/>
            <a:ext cx="470535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7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40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352800"/>
            <a:ext cx="31623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3352800"/>
            <a:ext cx="3162300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3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1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97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4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82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4C8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905000"/>
            <a:ext cx="647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3352800"/>
            <a:ext cx="6477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Text Box 9"/>
          <p:cNvSpPr txBox="1">
            <a:spLocks noChangeArrowheads="1"/>
          </p:cNvSpPr>
          <p:nvPr userDrawn="1"/>
        </p:nvSpPr>
        <p:spPr bwMode="auto">
          <a:xfrm>
            <a:off x="1295400" y="6477000"/>
            <a:ext cx="664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FF"/>
                </a:solidFill>
                <a:latin typeface="Arial Narrow" pitchFamily="34" charset="0"/>
              </a:rPr>
              <a:t>LIVE			WORK			PLAY</a:t>
            </a:r>
          </a:p>
        </p:txBody>
      </p:sp>
      <p:pic>
        <p:nvPicPr>
          <p:cNvPr id="1031" name="Picture 18" descr="S:\CityWide\Xfer\Business Park Ad for Business Journal\Kettering Live, Work &amp; Play, Banner for PPT template Lincoln Park #2, 9-2-08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2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URWClassicoMe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ata.census.gov/cedsci/table?g=1600000US3940040&amp;tid=DECENNIALPL2020.P1" TargetMode="External"/><Relationship Id="rId5" Type="http://schemas.openxmlformats.org/officeDocument/2006/relationships/hyperlink" Target="https://data.census.gov/cedsci/table?g=0500000US39113&amp;tid=DECENNIALPL2020.P1" TargetMode="External"/><Relationship Id="rId4" Type="http://schemas.openxmlformats.org/officeDocument/2006/relationships/hyperlink" Target="https://data.census.gov/cedsci/table?q=dayton&amp;tid=DECENNIALPL2020.P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5.xml"/><Relationship Id="rId7" Type="http://schemas.openxmlformats.org/officeDocument/2006/relationships/hyperlink" Target="https://data.census.gov/cedsci/table?tid=ACSST5Y2019.S1701&amp;g=1600000US3940040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orldpopulationreview.com/us-cities/kettering-oh-population" TargetMode="External"/><Relationship Id="rId5" Type="http://schemas.openxmlformats.org/officeDocument/2006/relationships/hyperlink" Target="https://data.census.gov/cedsci/table?t=Income%20and%20Poverty&amp;g=0500000US39113&amp;tid=ACSST5Y2020.S1701" TargetMode="External"/><Relationship Id="rId4" Type="http://schemas.openxmlformats.org/officeDocument/2006/relationships/hyperlink" Target="https://data.census.gov/cedsci/table?q=dayton&amp;t=Income%20and%20Poverty&amp;tid=ACSST5Y2020.S170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hyperlink" Target="https://data.census.gov/cedsci/table?t=Owner/Renter%20(Tenure):Race%20and%20Ethnicity&amp;g=1600000US3921000&amp;tid=ACSDT5Y2020.B25003B" TargetMode="External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hyperlink" Target="https://data.census.gov/cedsci/table?t=Owner/Renter%20(Tenure):Race%20and%20Ethnicity&amp;g=0500000US39113" TargetMode="Externa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0" Type="http://schemas.openxmlformats.org/officeDocument/2006/relationships/chart" Target="../charts/chart12.xml"/><Relationship Id="rId4" Type="http://schemas.openxmlformats.org/officeDocument/2006/relationships/hyperlink" Target="https://data.census.gov/cedsci/table?t=Owner/Renter%20(Tenure):Race%20and%20Ethnicity&amp;g=1600000US3940040" TargetMode="External"/><Relationship Id="rId9" Type="http://schemas.openxmlformats.org/officeDocument/2006/relationships/chart" Target="../charts/char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700000"/>
                </a:solidFill>
                <a:latin typeface="Segoe UI Light" panose="020B0502040204020203" pitchFamily="34" charset="0"/>
              </a:rPr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7924800" cy="37338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740000"/>
                </a:solidFill>
              </a:rPr>
              <a:t>Advancing Racial Equity in the City of Kettering</a:t>
            </a:r>
          </a:p>
          <a:p>
            <a:endParaRPr lang="en-US" sz="4400" b="1" dirty="0" smtClean="0">
              <a:solidFill>
                <a:srgbClr val="740000"/>
              </a:solidFill>
            </a:endParaRP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Angela Rahman, Manager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Community Development Division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4400" dirty="0" smtClean="0">
              <a:solidFill>
                <a:srgbClr val="7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dirty="0"/>
              <a:t>Racial Equity in a White </a:t>
            </a:r>
            <a:r>
              <a:rPr lang="en-US" dirty="0" smtClean="0"/>
              <a:t>Space</a:t>
            </a:r>
            <a:endParaRPr lang="en-US" kern="0" dirty="0" smtClean="0"/>
          </a:p>
        </p:txBody>
      </p:sp>
      <p:pic>
        <p:nvPicPr>
          <p:cNvPr id="7172" name="Picture 4" descr="C:\Users\demayme\Desktop\Misc\Community Development Pres\daytondaily articl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2140"/>
          <a:stretch/>
        </p:blipFill>
        <p:spPr bwMode="auto">
          <a:xfrm>
            <a:off x="4955043" y="7162800"/>
            <a:ext cx="4353094" cy="15643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5000" y="3048000"/>
            <a:ext cx="29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early 2021 the City of Kettering published the Racial Equity Survey with the goal of </a:t>
            </a:r>
            <a:r>
              <a:rPr lang="en-US" dirty="0" smtClean="0"/>
              <a:t>understanding race relations in Kettering. 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7360190" y="4840308"/>
            <a:ext cx="1402810" cy="1742420"/>
            <a:chOff x="7728220" y="4658644"/>
            <a:chExt cx="1402810" cy="1742420"/>
          </a:xfrm>
        </p:grpSpPr>
        <p:pic>
          <p:nvPicPr>
            <p:cNvPr id="13" name="Picture 2" descr="C:\Users\demayme\Downloads\fram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80" y="4658644"/>
              <a:ext cx="1390650" cy="139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728220" y="5877844"/>
              <a:ext cx="14028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Link to survey and report</a:t>
              </a:r>
              <a:endParaRPr lang="en-US" sz="1400" dirty="0"/>
            </a:p>
          </p:txBody>
        </p:sp>
      </p:grpSp>
      <p:pic>
        <p:nvPicPr>
          <p:cNvPr id="6146" name="Picture 2" descr="C:\Users\demayme\Desktop\Misc\Community Development Pres\Cap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470309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29000" y="3048000"/>
            <a:ext cx="5257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idea came </a:t>
            </a:r>
            <a:r>
              <a:rPr lang="en-US" dirty="0"/>
              <a:t>from the </a:t>
            </a:r>
            <a:r>
              <a:rPr lang="en-US" dirty="0" smtClean="0"/>
              <a:t>City‘s </a:t>
            </a:r>
            <a:r>
              <a:rPr lang="en-US" dirty="0"/>
              <a:t>Board of Community Relations during the racial reckoning that occurred as the result of George Floyd’s murder in 2020. </a:t>
            </a:r>
            <a:r>
              <a:rPr lang="en-US" dirty="0" smtClean="0"/>
              <a:t>  With City Council’s buy in and funding, the survey was developed.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In the end nearly 550 unique residents responded to the survey giving us confidence at the 95% </a:t>
            </a:r>
            <a:r>
              <a:rPr lang="en-US" dirty="0" smtClean="0"/>
              <a:t>level, with 400 unique comments. </a:t>
            </a:r>
            <a:endParaRPr lang="en-US" dirty="0"/>
          </a:p>
        </p:txBody>
      </p:sp>
      <p:pic>
        <p:nvPicPr>
          <p:cNvPr id="3" name="Picture 3" descr="C:\Users\demayme\Downloads\clipart36309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667000"/>
            <a:ext cx="3573294" cy="36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0" y="1600200"/>
            <a:ext cx="48006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kern="0" dirty="0" smtClean="0"/>
              <a:t>How it Happened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447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84473"/>
            <a:ext cx="9144000" cy="5497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5" b="100000" l="173" r="99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" b="1347"/>
          <a:stretch/>
        </p:blipFill>
        <p:spPr bwMode="auto">
          <a:xfrm>
            <a:off x="1295400" y="2328036"/>
            <a:ext cx="6321862" cy="460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287959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40000"/>
                </a:solidFill>
              </a:rPr>
              <a:t>Qualitative Findings</a:t>
            </a:r>
            <a:endParaRPr lang="en-US" sz="4400" dirty="0">
              <a:solidFill>
                <a:srgbClr val="74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788" y="2070730"/>
            <a:ext cx="725521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There are conflicting views on race relations in </a:t>
            </a:r>
            <a:r>
              <a:rPr lang="en-US" sz="1600" b="1" dirty="0" smtClean="0"/>
              <a:t>Kettering, however,  on </a:t>
            </a:r>
            <a:r>
              <a:rPr lang="en-US" sz="1600" b="1" dirty="0" smtClean="0"/>
              <a:t>average residents believe they are more positive than they are negative.</a:t>
            </a:r>
          </a:p>
          <a:p>
            <a:pPr marL="285750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Many agreed that there is a lack of diversity .</a:t>
            </a:r>
          </a:p>
          <a:p>
            <a:pPr marL="285750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Some attempted to redefine </a:t>
            </a:r>
            <a:r>
              <a:rPr lang="en-US" sz="1600" b="1" dirty="0" smtClean="0"/>
              <a:t>racism</a:t>
            </a:r>
            <a:r>
              <a:rPr lang="en-US" sz="1600" b="1" dirty="0" smtClean="0"/>
              <a:t>, arguing that those who talked about race were the real racists. Others brought up systemic issues that have influenced all U.S. cities.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963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9" y="1343961"/>
            <a:ext cx="7339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40000"/>
                </a:solidFill>
              </a:rPr>
              <a:t>Race </a:t>
            </a:r>
            <a:r>
              <a:rPr lang="en-US" sz="4400" dirty="0" smtClean="0">
                <a:solidFill>
                  <a:srgbClr val="740000"/>
                </a:solidFill>
              </a:rPr>
              <a:t>Relations</a:t>
            </a:r>
            <a:endParaRPr lang="en-US" sz="4400" dirty="0">
              <a:solidFill>
                <a:srgbClr val="74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84473"/>
            <a:ext cx="9144000" cy="5497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938584" y="4397387"/>
            <a:ext cx="4114800" cy="2224879"/>
            <a:chOff x="4953000" y="4282660"/>
            <a:chExt cx="4114800" cy="2224879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2089919605"/>
                </p:ext>
              </p:extLst>
            </p:nvPr>
          </p:nvGraphicFramePr>
          <p:xfrm>
            <a:off x="4953000" y="4526339"/>
            <a:ext cx="4114800" cy="1981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029200" y="4282660"/>
              <a:ext cx="396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Do you feel racist actions are on the rise?</a:t>
              </a:r>
              <a:endParaRPr lang="en-US" sz="1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2590800"/>
            <a:ext cx="2628900" cy="1641187"/>
            <a:chOff x="5552694" y="4419600"/>
            <a:chExt cx="2628900" cy="1641187"/>
          </a:xfrm>
        </p:grpSpPr>
        <p:sp>
          <p:nvSpPr>
            <p:cNvPr id="9" name="TextBox 8"/>
            <p:cNvSpPr txBox="1"/>
            <p:nvPr/>
          </p:nvSpPr>
          <p:spPr>
            <a:xfrm>
              <a:off x="5552694" y="5106680"/>
              <a:ext cx="2628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of the population in Kettering worries at least a little </a:t>
              </a:r>
              <a:r>
                <a:rPr lang="en-US" sz="1400" dirty="0"/>
                <a:t>about race relations</a:t>
              </a:r>
              <a:r>
                <a:rPr lang="en-US" sz="1400" dirty="0" smtClean="0">
                  <a:solidFill>
                    <a:srgbClr val="740000"/>
                  </a:solidFill>
                </a:rPr>
                <a:t>.</a:t>
              </a:r>
            </a:p>
            <a:p>
              <a:pPr algn="ctr"/>
              <a:endParaRPr lang="en-US" sz="1400" dirty="0">
                <a:solidFill>
                  <a:srgbClr val="74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13146" y="4419600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74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66%</a:t>
              </a:r>
              <a:endParaRPr lang="en-US" sz="3600" b="1" dirty="0">
                <a:solidFill>
                  <a:srgbClr val="7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4800" y="2133600"/>
            <a:ext cx="38100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What we </a:t>
            </a:r>
            <a:r>
              <a:rPr lang="en-US" sz="1600" dirty="0" smtClean="0"/>
              <a:t>asked of respondents:</a:t>
            </a:r>
            <a:endParaRPr lang="en-US" sz="1600" dirty="0" smtClean="0"/>
          </a:p>
          <a:p>
            <a:pPr>
              <a:lnSpc>
                <a:spcPts val="1200"/>
              </a:lnSpc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Indicate </a:t>
            </a:r>
            <a:r>
              <a:rPr lang="en-US" sz="1600" dirty="0"/>
              <a:t>the degree to which race relations between white </a:t>
            </a:r>
            <a:r>
              <a:rPr lang="en-US" sz="1600" dirty="0" smtClean="0"/>
              <a:t>residents and </a:t>
            </a:r>
            <a:r>
              <a:rPr lang="en-US" sz="1600" dirty="0"/>
              <a:t>residents who are people of color are positive or negative in 2020</a:t>
            </a:r>
            <a:r>
              <a:rPr lang="en-US" sz="1600" dirty="0" smtClean="0"/>
              <a:t>.</a:t>
            </a:r>
          </a:p>
          <a:p>
            <a:pPr marL="742950" lvl="1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Indicate to </a:t>
            </a:r>
            <a:r>
              <a:rPr lang="en-US" sz="1600" dirty="0"/>
              <a:t>what degree they worry about race </a:t>
            </a:r>
            <a:r>
              <a:rPr lang="en-US" sz="1600" dirty="0" smtClean="0"/>
              <a:t>relations in </a:t>
            </a:r>
            <a:r>
              <a:rPr lang="en-US" sz="1600" dirty="0"/>
              <a:t>Kettering</a:t>
            </a:r>
            <a:r>
              <a:rPr lang="en-US" sz="1600" dirty="0" smtClean="0"/>
              <a:t>.</a:t>
            </a:r>
          </a:p>
          <a:p>
            <a:pPr marL="742950" lvl="1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Whether </a:t>
            </a:r>
            <a:r>
              <a:rPr lang="en-US" sz="1600" dirty="0" smtClean="0"/>
              <a:t>they </a:t>
            </a:r>
            <a:r>
              <a:rPr lang="en-US" sz="1600" dirty="0"/>
              <a:t>believed </a:t>
            </a:r>
            <a:r>
              <a:rPr lang="en-US" sz="1600" dirty="0" smtClean="0"/>
              <a:t>that racist </a:t>
            </a:r>
            <a:r>
              <a:rPr lang="en-US" sz="1600" dirty="0"/>
              <a:t>actions have been </a:t>
            </a:r>
            <a:r>
              <a:rPr lang="en-US" sz="1600" dirty="0" smtClean="0"/>
              <a:t>increasing in Kettering</a:t>
            </a:r>
          </a:p>
          <a:p>
            <a:pPr marL="742950" lvl="1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How </a:t>
            </a:r>
            <a:r>
              <a:rPr lang="en-US" sz="1600" dirty="0" smtClean="0"/>
              <a:t>satisfied </a:t>
            </a:r>
            <a:r>
              <a:rPr lang="en-US" sz="1600" dirty="0"/>
              <a:t>are </a:t>
            </a:r>
            <a:r>
              <a:rPr lang="en-US" sz="1600" dirty="0" smtClean="0"/>
              <a:t>they with </a:t>
            </a:r>
            <a:r>
              <a:rPr lang="en-US" sz="1600" dirty="0"/>
              <a:t>how residents of color are treated </a:t>
            </a:r>
            <a:r>
              <a:rPr lang="en-US" sz="1600" dirty="0" smtClean="0"/>
              <a:t>in Kettering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684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222445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40000"/>
                </a:solidFill>
              </a:rPr>
              <a:t>Diversity</a:t>
            </a:r>
            <a:endParaRPr lang="en-US" sz="4400" dirty="0">
              <a:solidFill>
                <a:srgbClr val="74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991886"/>
            <a:ext cx="64770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What we asked:</a:t>
            </a:r>
          </a:p>
          <a:p>
            <a:pPr>
              <a:lnSpc>
                <a:spcPts val="1200"/>
              </a:lnSpc>
            </a:pPr>
            <a:endParaRPr lang="en-US" sz="1600" dirty="0" smtClean="0"/>
          </a:p>
          <a:p>
            <a:pPr lvl="1" algn="just"/>
            <a:endParaRPr lang="en-US" sz="1600" dirty="0" smtClean="0"/>
          </a:p>
          <a:p>
            <a:pPr marL="742950" lvl="1" indent="-285750">
              <a:lnSpc>
                <a:spcPts val="600"/>
              </a:lnSpc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Degree of equitable treatment by institutions experienced by white </a:t>
            </a:r>
            <a:r>
              <a:rPr lang="en-US" sz="1600" b="1" dirty="0"/>
              <a:t>applicants and applicants who are People of Color </a:t>
            </a:r>
            <a:r>
              <a:rPr lang="en-US" sz="1600" b="1" dirty="0" smtClean="0"/>
              <a:t>in </a:t>
            </a:r>
            <a:r>
              <a:rPr lang="en-US" sz="1600" b="1" dirty="0"/>
              <a:t>the City of </a:t>
            </a:r>
            <a:r>
              <a:rPr lang="en-US" sz="1600" b="1" dirty="0" smtClean="0"/>
              <a:t>Kettering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384473"/>
            <a:ext cx="9144000" cy="5497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3400" y="3825642"/>
            <a:ext cx="4620985" cy="2833694"/>
            <a:chOff x="4038600" y="3547646"/>
            <a:chExt cx="4871935" cy="2987582"/>
          </a:xfrm>
        </p:grpSpPr>
        <p:graphicFrame>
          <p:nvGraphicFramePr>
            <p:cNvPr id="13" name="Chart 12"/>
            <p:cNvGraphicFramePr/>
            <p:nvPr>
              <p:extLst>
                <p:ext uri="{D42A27DB-BD31-4B8C-83A1-F6EECF244321}">
                  <p14:modId xmlns:p14="http://schemas.microsoft.com/office/powerpoint/2010/main" val="1842893546"/>
                </p:ext>
              </p:extLst>
            </p:nvPr>
          </p:nvGraphicFramePr>
          <p:xfrm>
            <a:off x="4038600" y="3837282"/>
            <a:ext cx="4871935" cy="26979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4648200" y="3547646"/>
              <a:ext cx="2438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Institutional</a:t>
              </a:r>
              <a:r>
                <a:rPr lang="en-US" sz="1400" b="1" dirty="0" smtClean="0"/>
                <a:t> </a:t>
              </a:r>
              <a:r>
                <a:rPr lang="en-US" sz="1200" b="1" dirty="0" smtClean="0"/>
                <a:t>Trust</a:t>
              </a:r>
              <a:endParaRPr lang="en-US" sz="1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48400" y="3581400"/>
            <a:ext cx="2290864" cy="2939178"/>
            <a:chOff x="6091136" y="2136577"/>
            <a:chExt cx="2519464" cy="3164801"/>
          </a:xfrm>
        </p:grpSpPr>
        <p:pic>
          <p:nvPicPr>
            <p:cNvPr id="9" name="Picture 2" descr="C:\Users\demayme\Desktop\Misc\Community Development Pres\silhouette-mal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136" y="3279577"/>
              <a:ext cx="1347867" cy="20218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ular Callout 9"/>
            <p:cNvSpPr/>
            <p:nvPr/>
          </p:nvSpPr>
          <p:spPr>
            <a:xfrm>
              <a:off x="6765069" y="2136577"/>
              <a:ext cx="1845531" cy="1371600"/>
            </a:xfrm>
            <a:prstGeom prst="wedgeRectCallout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rgbClr val="339966"/>
                  </a:solidFill>
                </a:rPr>
                <a:t>“I see few community leaders of color, few police of color, and I think it’s a problem for everyone.”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9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074572"/>
            <a:ext cx="8463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40000"/>
                </a:solidFill>
              </a:rPr>
              <a:t>How Diverse Are Your Networks?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2438400"/>
            <a:ext cx="4038600" cy="2588513"/>
            <a:chOff x="381000" y="3581400"/>
            <a:chExt cx="4038600" cy="2588513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1349828590"/>
                </p:ext>
              </p:extLst>
            </p:nvPr>
          </p:nvGraphicFramePr>
          <p:xfrm>
            <a:off x="685800" y="4036313"/>
            <a:ext cx="3733800" cy="2133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81000" y="3581400"/>
              <a:ext cx="3962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Think of the 10 people you spend the most time with. How many </a:t>
              </a:r>
              <a:r>
                <a:rPr lang="en-US" sz="1100" b="1" dirty="0" smtClean="0"/>
                <a:t>of these </a:t>
              </a:r>
              <a:r>
                <a:rPr lang="en-US" sz="1100" b="1" dirty="0"/>
                <a:t>are People of Color?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5155049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40% of residents reported that of the 10 people they spend the most time with, none are People of Color. </a:t>
            </a:r>
            <a:r>
              <a:rPr lang="en-US" sz="1400" dirty="0" smtClean="0"/>
              <a:t>In total 80% said that they had 3 or fewer close contacts of color .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5317269" y="557278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Residents have described a lack of diversity and representation in the </a:t>
            </a:r>
            <a:r>
              <a:rPr lang="en-US" sz="1400" dirty="0" smtClean="0"/>
              <a:t>city</a:t>
            </a:r>
            <a:endParaRPr lang="en-US" sz="1400" dirty="0">
              <a:solidFill>
                <a:srgbClr val="339966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3833" y="1828800"/>
            <a:ext cx="2509167" cy="3548778"/>
            <a:chOff x="6101432" y="1752600"/>
            <a:chExt cx="2509166" cy="3548778"/>
          </a:xfrm>
        </p:grpSpPr>
        <p:pic>
          <p:nvPicPr>
            <p:cNvPr id="6146" name="Picture 2" descr="C:\Users\demayme\Desktop\Misc\Community Development Pres\silhouette-mal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432" y="3279577"/>
              <a:ext cx="1347867" cy="20218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ular Callout 12"/>
            <p:cNvSpPr/>
            <p:nvPr/>
          </p:nvSpPr>
          <p:spPr>
            <a:xfrm>
              <a:off x="6765067" y="1752600"/>
              <a:ext cx="1845531" cy="1905000"/>
            </a:xfrm>
            <a:prstGeom prst="wedgeRectCallout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339966"/>
                  </a:solidFill>
                </a:rPr>
                <a:t>“There are a few people of color in the neighborhood but other than saying </a:t>
              </a:r>
              <a:r>
                <a:rPr lang="en-US" sz="1400" dirty="0" smtClean="0">
                  <a:solidFill>
                    <a:srgbClr val="339966"/>
                  </a:solidFill>
                </a:rPr>
                <a:t>‘</a:t>
              </a:r>
              <a:r>
                <a:rPr lang="en-US" sz="1400" dirty="0" smtClean="0">
                  <a:solidFill>
                    <a:srgbClr val="339966"/>
                  </a:solidFill>
                </a:rPr>
                <a:t>hello’ in passing, I don’t have much contact with them”</a:t>
              </a:r>
              <a:endParaRPr lang="en-US" sz="1400" dirty="0">
                <a:solidFill>
                  <a:srgbClr val="3399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1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2600" y="1364159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40000"/>
                </a:solidFill>
              </a:rPr>
              <a:t>Potential Overtones</a:t>
            </a:r>
            <a:endParaRPr lang="en-US" sz="4400" dirty="0">
              <a:solidFill>
                <a:srgbClr val="74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0118" y="2209800"/>
            <a:ext cx="643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Respondents pointed out directly that there is a lack of understanding </a:t>
            </a:r>
            <a:r>
              <a:rPr lang="en-US" sz="1600" dirty="0" smtClean="0"/>
              <a:t>or </a:t>
            </a:r>
            <a:r>
              <a:rPr lang="en-US" sz="1600" dirty="0" smtClean="0"/>
              <a:t>trust between races. This was further showcased by the way other respondents reacted to questions about race.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28600" y="3429000"/>
            <a:ext cx="8686799" cy="3048000"/>
            <a:chOff x="304800" y="3581400"/>
            <a:chExt cx="8686799" cy="3048000"/>
          </a:xfrm>
        </p:grpSpPr>
        <p:sp>
          <p:nvSpPr>
            <p:cNvPr id="7" name="TextBox 6"/>
            <p:cNvSpPr txBox="1"/>
            <p:nvPr/>
          </p:nvSpPr>
          <p:spPr>
            <a:xfrm>
              <a:off x="304800" y="3654748"/>
              <a:ext cx="18520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I believe POC are treated different in shopping and renting in Kettering, and not for the better.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0800" y="5559748"/>
              <a:ext cx="18157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My son who is black is uncomfortable coming into Kettering due to treatment he receives...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3200" y="3733800"/>
              <a:ext cx="14695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My adopted son is black… I very much worry about the future. I worry he will be in danger.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5334000"/>
              <a:ext cx="1452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As a mother of two black children, </a:t>
              </a:r>
              <a:r>
                <a:rPr lang="en-US" sz="1200" dirty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I </a:t>
              </a:r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spend </a:t>
              </a:r>
              <a:r>
                <a:rPr lang="en-US" sz="1200" dirty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considerable time </a:t>
              </a:r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concerned about race.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2800" y="3969603"/>
              <a:ext cx="18287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As a Hispanic who has experienced racism, I feel very safe in Kettering.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5400" y="3893403"/>
              <a:ext cx="14314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My wife and kids are ‘people of color’ and have had no issues.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56243" y="5562600"/>
              <a:ext cx="18974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Stop the hunt for so called ‘white supremacists’ </a:t>
              </a:r>
            </a:p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everyone has the </a:t>
              </a:r>
            </a:p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same opportunity…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43800" y="5410200"/>
              <a:ext cx="1371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4">
                      <a:lumMod val="85000"/>
                      <a:lumOff val="15000"/>
                    </a:schemeClr>
                  </a:solidFill>
                </a:rPr>
                <a:t>I am tired of being told I’m a racist white person and a terrorist</a:t>
              </a:r>
              <a:endParaRPr lang="en-US" sz="1200" dirty="0">
                <a:solidFill>
                  <a:schemeClr val="accent4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" name="Rectangular Callout 2"/>
            <p:cNvSpPr/>
            <p:nvPr/>
          </p:nvSpPr>
          <p:spPr>
            <a:xfrm>
              <a:off x="304800" y="3581400"/>
              <a:ext cx="1752600" cy="1145852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ular Callout 17"/>
            <p:cNvSpPr/>
            <p:nvPr/>
          </p:nvSpPr>
          <p:spPr>
            <a:xfrm>
              <a:off x="2590800" y="5407348"/>
              <a:ext cx="1752600" cy="1145852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ular Callout 18"/>
            <p:cNvSpPr/>
            <p:nvPr/>
          </p:nvSpPr>
          <p:spPr>
            <a:xfrm flipH="1">
              <a:off x="2743200" y="3581400"/>
              <a:ext cx="1431461" cy="1447800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ular Callout 19"/>
            <p:cNvSpPr/>
            <p:nvPr/>
          </p:nvSpPr>
          <p:spPr>
            <a:xfrm flipH="1">
              <a:off x="457200" y="5181600"/>
              <a:ext cx="1431461" cy="1447800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ular Callout 20"/>
            <p:cNvSpPr/>
            <p:nvPr/>
          </p:nvSpPr>
          <p:spPr>
            <a:xfrm>
              <a:off x="7162800" y="3733800"/>
              <a:ext cx="1752600" cy="1145852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ular Callout 21"/>
            <p:cNvSpPr/>
            <p:nvPr/>
          </p:nvSpPr>
          <p:spPr>
            <a:xfrm>
              <a:off x="4876800" y="5483548"/>
              <a:ext cx="1752600" cy="1145852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ular Callout 22"/>
            <p:cNvSpPr/>
            <p:nvPr/>
          </p:nvSpPr>
          <p:spPr>
            <a:xfrm flipH="1">
              <a:off x="5029200" y="3581400"/>
              <a:ext cx="1431461" cy="1447800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ular Callout 23"/>
            <p:cNvSpPr/>
            <p:nvPr/>
          </p:nvSpPr>
          <p:spPr>
            <a:xfrm flipH="1">
              <a:off x="7407739" y="5181600"/>
              <a:ext cx="1431461" cy="1447800"/>
            </a:xfrm>
            <a:prstGeom prst="wedgeRectCallout">
              <a:avLst/>
            </a:prstGeom>
            <a:no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17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kern="0" dirty="0" smtClean="0"/>
              <a:t>Next Steps</a:t>
            </a:r>
            <a:endParaRPr lang="en-US" kern="0" dirty="0"/>
          </a:p>
        </p:txBody>
      </p:sp>
      <p:pic>
        <p:nvPicPr>
          <p:cNvPr id="2050" name="Picture 2" descr="S:\P&amp;D\Juneteenth\Images\juneteen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2168" y="26670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Events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Diversity, Equity and Inclusion Training for city employees and city boards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Outreach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19177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932448"/>
              </p:ext>
            </p:extLst>
          </p:nvPr>
        </p:nvGraphicFramePr>
        <p:xfrm>
          <a:off x="4572000" y="990600"/>
          <a:ext cx="4572000" cy="591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Acrobat Document" r:id="rId4" imgW="5829138" imgH="7543648" progId="Acrobat.Document.DC">
                  <p:embed/>
                </p:oleObj>
              </mc:Choice>
              <mc:Fallback>
                <p:oleObj name="Acrobat Document" r:id="rId4" imgW="5829138" imgH="754364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0" y="990600"/>
                        <a:ext cx="4572000" cy="5917250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904548"/>
              </p:ext>
            </p:extLst>
          </p:nvPr>
        </p:nvGraphicFramePr>
        <p:xfrm>
          <a:off x="0" y="990600"/>
          <a:ext cx="4572000" cy="591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Acrobat Document" r:id="rId6" imgW="5829138" imgH="7543648" progId="Acrobat.Document.DC">
                  <p:embed/>
                </p:oleObj>
              </mc:Choice>
              <mc:Fallback>
                <p:oleObj name="Acrobat Document" r:id="rId6" imgW="5829138" imgH="7543648" progId="Acrobat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4572000" cy="59166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kern="0" dirty="0" smtClean="0"/>
              <a:t>Programming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785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371600"/>
          </a:xfrm>
        </p:spPr>
        <p:txBody>
          <a:bodyPr/>
          <a:lstStyle/>
          <a:p>
            <a:pPr algn="l"/>
            <a:r>
              <a:rPr lang="en-US" dirty="0" smtClean="0"/>
              <a:t>Minority Microenterprise Grant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1400" y="7239000"/>
            <a:ext cx="3162300" cy="2133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Qualifications: </a:t>
            </a:r>
          </a:p>
          <a:p>
            <a:r>
              <a:rPr lang="en-US" sz="1800" dirty="0" smtClean="0"/>
              <a:t>Five or fewer employees –one of whom is a moderate income owner</a:t>
            </a:r>
            <a:endParaRPr lang="en-US" sz="1800" dirty="0"/>
          </a:p>
          <a:p>
            <a:r>
              <a:rPr lang="en-US" sz="1800" dirty="0"/>
              <a:t>Historically </a:t>
            </a:r>
            <a:r>
              <a:rPr lang="en-US" sz="1800" dirty="0" smtClean="0"/>
              <a:t>disadvantaged </a:t>
            </a:r>
            <a:r>
              <a:rPr lang="en-US" sz="1800" dirty="0"/>
              <a:t>racial or ethnic group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6275926"/>
            <a:ext cx="9144000" cy="5820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4722" r="-1"/>
          <a:stretch/>
        </p:blipFill>
        <p:spPr bwMode="auto">
          <a:xfrm>
            <a:off x="228600" y="5665441"/>
            <a:ext cx="2514600" cy="116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/>
          <a:stretch/>
        </p:blipFill>
        <p:spPr bwMode="auto">
          <a:xfrm>
            <a:off x="6096000" y="5334000"/>
            <a:ext cx="251650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0.wp.com/jolorahandco.com/wp-content/uploads/2021/08/JR-logo.png?fit=155%2C70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832483"/>
            <a:ext cx="2209800" cy="9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8800" y="2438400"/>
            <a:ext cx="3162300" cy="2133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Prong Approach:</a:t>
            </a:r>
          </a:p>
          <a:p>
            <a:r>
              <a:rPr lang="en-US" dirty="0" smtClean="0"/>
              <a:t>Education</a:t>
            </a:r>
            <a:endParaRPr lang="en-US" dirty="0" smtClean="0"/>
          </a:p>
          <a:p>
            <a:r>
              <a:rPr lang="en-US" dirty="0" smtClean="0"/>
              <a:t>Connection</a:t>
            </a:r>
          </a:p>
          <a:p>
            <a:r>
              <a:rPr lang="en-US" dirty="0" smtClean="0"/>
              <a:t>Funding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22" descr="C:\Users\demayme\Desktop\Misc\Community Development Pres\smallbiz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r="1"/>
          <a:stretch/>
        </p:blipFill>
        <p:spPr bwMode="auto">
          <a:xfrm rot="5400000">
            <a:off x="751159" y="2138889"/>
            <a:ext cx="169808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C:\Users\demayme\Desktop\Misc\Community Development Pres\smallbiz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3588"/>
            <a:ext cx="2051222" cy="153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4073" y="2628552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demayme\Desktop\Misc\Community Development Pres\finalcapital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90" y="2286000"/>
            <a:ext cx="4216819" cy="41148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2954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kern="0" dirty="0" smtClean="0"/>
              <a:t>Where is Kettering, OH?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778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600200"/>
            <a:ext cx="6477000" cy="13716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0"/>
            <a:ext cx="7315200" cy="2895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Angela </a:t>
            </a:r>
            <a:r>
              <a:rPr lang="en-US" sz="4000" dirty="0"/>
              <a:t>Rahman</a:t>
            </a:r>
          </a:p>
          <a:p>
            <a:pPr marL="0" indent="0" algn="ctr">
              <a:buNone/>
            </a:pPr>
            <a:r>
              <a:rPr lang="en-US" dirty="0"/>
              <a:t>Community Development Manager</a:t>
            </a:r>
          </a:p>
          <a:p>
            <a:pPr marL="0" indent="0" algn="ctr">
              <a:buNone/>
            </a:pPr>
            <a:r>
              <a:rPr lang="en-US" dirty="0"/>
              <a:t>937-296-2524</a:t>
            </a:r>
          </a:p>
          <a:p>
            <a:pPr marL="0" indent="0" algn="ctr">
              <a:buNone/>
            </a:pPr>
            <a:r>
              <a:rPr lang="en-US" dirty="0"/>
              <a:t>Angela.Rahman@ketteringoh.org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demayme\Desktop\Misc\Community Development Pres\kettering-ohio-par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6" y="2362200"/>
            <a:ext cx="2491154" cy="16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4495800"/>
            <a:ext cx="3140676" cy="2286000"/>
            <a:chOff x="152400" y="4419600"/>
            <a:chExt cx="3140676" cy="2286000"/>
          </a:xfrm>
        </p:grpSpPr>
        <p:pic>
          <p:nvPicPr>
            <p:cNvPr id="5126" name="Picture 6" descr="C:\Users\demayme\Desktop\Misc\Community Development Pres\_DogwoodPondPavilion1-color-bi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76" y="4419600"/>
              <a:ext cx="3048000" cy="203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52400" y="6459379"/>
              <a:ext cx="15359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Hills &amp; Dales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</a:rPr>
                <a:t>MetroPark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52400" y="4034427"/>
            <a:ext cx="17443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Adventure Reef Water Park</a:t>
            </a:r>
          </a:p>
        </p:txBody>
      </p:sp>
      <p:pic>
        <p:nvPicPr>
          <p:cNvPr id="5127" name="Picture 7" descr="C:\Users\demayme\Desktop\Misc\Community Development Pres\65JXUNZBVZKJFLEYQ2ENMQVPW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75648"/>
            <a:ext cx="2839735" cy="16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demayme\Desktop\Misc\Community Development Pres\DV3A7743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94" y="4315137"/>
            <a:ext cx="2301241" cy="15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49521" y="5849779"/>
            <a:ext cx="21130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Kettering Fairmont High School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30" name="Picture 10" descr="C:\Users\demayme\Desktop\Misc\Community Development Pres\District-8-365-Canterbury-Dr.-768x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672094" cy="20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demayme\Desktop\Misc\Community Development Pres\Capture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671505" cy="194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172200" y="6512357"/>
            <a:ext cx="19559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Neighborhood Pride Winners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1000" y="12954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r>
              <a:rPr lang="en-US" kern="0" dirty="0" smtClean="0"/>
              <a:t>Kettering’s Great Amenities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928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92"/>
            <a:ext cx="9144000" cy="2055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24089"/>
          <a:stretch/>
        </p:blipFill>
        <p:spPr>
          <a:xfrm>
            <a:off x="3352800" y="864973"/>
            <a:ext cx="4053531" cy="4664073"/>
          </a:xfrm>
          <a:prstGeom prst="rect">
            <a:avLst/>
          </a:prstGeom>
        </p:spPr>
      </p:pic>
      <p:pic>
        <p:nvPicPr>
          <p:cNvPr id="1028" name="Picture 4" descr="C:\Users\demayme\Desktop\Misc\Community Development Pres\deed\deed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14947" r="34138" b="82591"/>
          <a:stretch/>
        </p:blipFill>
        <p:spPr bwMode="auto">
          <a:xfrm>
            <a:off x="38099" y="5170209"/>
            <a:ext cx="2781301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mayme\Desktop\Misc\Community Development Pres\deed\deed-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50743" r="16093" b="42280"/>
          <a:stretch/>
        </p:blipFill>
        <p:spPr bwMode="auto">
          <a:xfrm>
            <a:off x="0" y="5638797"/>
            <a:ext cx="9093206" cy="111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152400"/>
            <a:ext cx="82296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pPr algn="l"/>
            <a:r>
              <a:rPr lang="en-US" kern="0" dirty="0" smtClean="0"/>
              <a:t>Historic Pattern of Development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479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533400"/>
            <a:ext cx="5334000" cy="2530882"/>
          </a:xfrm>
        </p:spPr>
        <p:txBody>
          <a:bodyPr/>
          <a:lstStyle/>
          <a:p>
            <a:r>
              <a:rPr lang="en-US" dirty="0"/>
              <a:t>Kettering’s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Location </a:t>
            </a:r>
            <a:br>
              <a:rPr lang="en-US" dirty="0" smtClean="0"/>
            </a:br>
            <a:r>
              <a:rPr lang="en-US" dirty="0" smtClean="0"/>
              <a:t>in the Region</a:t>
            </a:r>
            <a:endParaRPr lang="en-US" dirty="0"/>
          </a:p>
        </p:txBody>
      </p:sp>
      <p:pic>
        <p:nvPicPr>
          <p:cNvPr id="2050" name="Picture 2" descr="C:\Users\demayme\Desktop\Misc\Community Development Pres\map\x_____x8b5sF_NJjSCoKh3Vl_w8ew..x_____x_ags_fa8f891c-d622-11ec-bf2b-22000bda809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16941" r="42325" b="9205"/>
          <a:stretch/>
        </p:blipFill>
        <p:spPr bwMode="auto">
          <a:xfrm>
            <a:off x="152400" y="1514883"/>
            <a:ext cx="4343400" cy="47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6200" y="1143000"/>
            <a:ext cx="3520164" cy="2438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800000"/>
                </a:solidFill>
                <a:latin typeface="URWClassicoMed" pitchFamily="34" charset="0"/>
              </a:defRPr>
            </a:lvl9pPr>
          </a:lstStyle>
          <a:p>
            <a:pPr algn="l"/>
            <a:endParaRPr lang="en-US" kern="0" dirty="0" smtClean="0"/>
          </a:p>
          <a:p>
            <a:pPr algn="l"/>
            <a:r>
              <a:rPr lang="en-US" sz="4000" kern="0" dirty="0" smtClean="0"/>
              <a:t>Areas of </a:t>
            </a:r>
          </a:p>
          <a:p>
            <a:pPr algn="l"/>
            <a:r>
              <a:rPr lang="en-US" sz="4000" kern="0" dirty="0" smtClean="0"/>
              <a:t>Concentration</a:t>
            </a:r>
            <a:endParaRPr lang="en-US" sz="40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3596364" y="1295400"/>
            <a:ext cx="5661936" cy="5715000"/>
            <a:chOff x="3634464" y="1295400"/>
            <a:chExt cx="5661936" cy="5715000"/>
          </a:xfrm>
        </p:grpSpPr>
        <p:pic>
          <p:nvPicPr>
            <p:cNvPr id="1026" name="Picture 2" descr="C:\Users\demayme\Desktop\Misc\Community Development Pres\FINAL City Map, LMI &amp; Racial Concentration, 5-18-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664" y="1594619"/>
              <a:ext cx="5346379" cy="491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710664" y="1295400"/>
              <a:ext cx="54333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Kettering LMI by Block Group and Areas of Racial Concentration</a:t>
              </a:r>
            </a:p>
            <a:p>
              <a:pPr algn="ctr"/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34464" y="6433319"/>
              <a:ext cx="566193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1">
                      <a:lumMod val="65000"/>
                    </a:schemeClr>
                  </a:solidFill>
                </a:rPr>
                <a:t>Data Sources: US Department of HUD’s CPD’s 2019 LMI data &amp; 2020 Decennial Census (racial data)</a:t>
              </a:r>
              <a:endParaRPr lang="en-US" sz="1050" dirty="0" smtClean="0"/>
            </a:p>
            <a:p>
              <a:endParaRPr lang="en-US" sz="1050" dirty="0"/>
            </a:p>
          </p:txBody>
        </p:sp>
      </p:grpSp>
      <p:pic>
        <p:nvPicPr>
          <p:cNvPr id="1028" name="Picture 4" descr="C:\Users\demayme\Desktop\Misc\Community Development Pres\map\legendzoo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3056" r="3109" b="4398"/>
          <a:stretch/>
        </p:blipFill>
        <p:spPr bwMode="auto">
          <a:xfrm>
            <a:off x="3712457" y="5379720"/>
            <a:ext cx="1339726" cy="944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6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64841"/>
            <a:ext cx="9144000" cy="4931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Kettering Compare Regionally?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713038"/>
            <a:ext cx="2135188" cy="334962"/>
          </a:xfrm>
        </p:spPr>
        <p:txBody>
          <a:bodyPr/>
          <a:lstStyle/>
          <a:p>
            <a:pPr algn="ctr"/>
            <a:r>
              <a:rPr lang="en-US" sz="2000" b="0" dirty="0" smtClean="0"/>
              <a:t>Dayton</a:t>
            </a:r>
            <a:endParaRPr lang="en-US" b="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2867155"/>
              </p:ext>
            </p:extLst>
          </p:nvPr>
        </p:nvGraphicFramePr>
        <p:xfrm>
          <a:off x="2668588" y="3020727"/>
          <a:ext cx="3735388" cy="352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0425" y="2667000"/>
            <a:ext cx="3127375" cy="381000"/>
          </a:xfrm>
        </p:spPr>
        <p:txBody>
          <a:bodyPr/>
          <a:lstStyle/>
          <a:p>
            <a:pPr algn="ctr"/>
            <a:r>
              <a:rPr lang="en-US" sz="2000" b="0" dirty="0" smtClean="0"/>
              <a:t>Montgomery County</a:t>
            </a:r>
            <a:endParaRPr lang="en-US" sz="2000" b="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76513683"/>
              </p:ext>
            </p:extLst>
          </p:nvPr>
        </p:nvGraphicFramePr>
        <p:xfrm>
          <a:off x="5715000" y="3118800"/>
          <a:ext cx="3736855" cy="345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05400" y="6992279"/>
            <a:ext cx="3886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https://datausa.io/profile/geo/montgomery-county-oh#:~:text=The%205%20largest%20ethnic%20groups,(Hispanic)%20(1.52%25).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33400" y="6989549"/>
            <a:ext cx="3886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https://worldpopulationreview.com/us-cities/dayton-oh-population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208276" y="1874838"/>
            <a:ext cx="4727448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kern="0" dirty="0" smtClean="0"/>
              <a:t>Race Diversity </a:t>
            </a:r>
            <a:endParaRPr lang="en-US" sz="2400" b="1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874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U.S. Census Bureau. (2020).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Decennial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Census Total Population of Dayton by Race.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Retrieved from </a:t>
            </a:r>
            <a:r>
              <a:rPr lang="en-US" sz="700" dirty="0">
                <a:hlinkClick r:id="rId4"/>
              </a:rPr>
              <a:t>https://</a:t>
            </a:r>
            <a:r>
              <a:rPr lang="en-US" sz="700" dirty="0" smtClean="0">
                <a:hlinkClick r:id="rId4"/>
              </a:rPr>
              <a:t>data.census.gov/cedsci/table?q=dayton&amp;tid=DECENNIALPL2020.P1</a:t>
            </a:r>
            <a:r>
              <a:rPr lang="en-US" sz="700" dirty="0" smtClean="0"/>
              <a:t> </a:t>
            </a: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U.S. Census Bureau. (2020). Decennial Census Total Population of Montgomery County by Race. Retrieved from  </a:t>
            </a:r>
            <a:r>
              <a:rPr lang="en-US" sz="700" dirty="0">
                <a:hlinkClick r:id="rId5"/>
              </a:rPr>
              <a:t>https://data.census.gov/cedsci/table?g=0500000US39113&amp;tid=DECENNIALPL2020.P1</a:t>
            </a:r>
            <a:r>
              <a:rPr lang="en-US" sz="700" dirty="0"/>
              <a:t> </a:t>
            </a: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U.S. Census Bureau. (2020). Decennial Census Total Population of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Kettering by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Race. 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6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6"/>
              </a:rPr>
              <a:t>data.census.gov/cedsci/table?g=1600000US3940040&amp;tid=DECENNIALPL2020.P1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700" dirty="0" smtClean="0"/>
          </a:p>
          <a:p>
            <a:endParaRPr lang="en-US" sz="700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342106" y="2713038"/>
            <a:ext cx="213518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000" b="0" kern="0" dirty="0" smtClean="0"/>
              <a:t>Kettering</a:t>
            </a:r>
            <a:endParaRPr lang="en-US" b="0" kern="0" dirty="0"/>
          </a:p>
        </p:txBody>
      </p:sp>
      <p:graphicFrame>
        <p:nvGraphicFramePr>
          <p:cNvPr id="1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6695146"/>
              </p:ext>
            </p:extLst>
          </p:nvPr>
        </p:nvGraphicFramePr>
        <p:xfrm>
          <a:off x="-306388" y="2947555"/>
          <a:ext cx="3735388" cy="352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Freeform 17"/>
          <p:cNvSpPr/>
          <p:nvPr/>
        </p:nvSpPr>
        <p:spPr>
          <a:xfrm>
            <a:off x="475488" y="3392079"/>
            <a:ext cx="545373" cy="183280"/>
          </a:xfrm>
          <a:custGeom>
            <a:avLst/>
            <a:gdLst>
              <a:gd name="connsiteX0" fmla="*/ 0 w 545373"/>
              <a:gd name="connsiteY0" fmla="*/ 183280 h 183280"/>
              <a:gd name="connsiteX1" fmla="*/ 304800 w 545373"/>
              <a:gd name="connsiteY1" fmla="*/ 400 h 183280"/>
              <a:gd name="connsiteX2" fmla="*/ 524256 w 545373"/>
              <a:gd name="connsiteY2" fmla="*/ 134512 h 183280"/>
              <a:gd name="connsiteX3" fmla="*/ 524256 w 545373"/>
              <a:gd name="connsiteY3" fmla="*/ 146704 h 1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373" h="183280">
                <a:moveTo>
                  <a:pt x="0" y="183280"/>
                </a:moveTo>
                <a:cubicBezTo>
                  <a:pt x="108712" y="95904"/>
                  <a:pt x="217424" y="8528"/>
                  <a:pt x="304800" y="400"/>
                </a:cubicBezTo>
                <a:cubicBezTo>
                  <a:pt x="392176" y="-7728"/>
                  <a:pt x="487680" y="110128"/>
                  <a:pt x="524256" y="134512"/>
                </a:cubicBezTo>
                <a:cubicBezTo>
                  <a:pt x="560832" y="158896"/>
                  <a:pt x="542544" y="152800"/>
                  <a:pt x="524256" y="146704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450848" y="3251581"/>
            <a:ext cx="438912" cy="171378"/>
          </a:xfrm>
          <a:custGeom>
            <a:avLst/>
            <a:gdLst>
              <a:gd name="connsiteX0" fmla="*/ 438912 w 438912"/>
              <a:gd name="connsiteY0" fmla="*/ 122610 h 171378"/>
              <a:gd name="connsiteX1" fmla="*/ 170688 w 438912"/>
              <a:gd name="connsiteY1" fmla="*/ 690 h 171378"/>
              <a:gd name="connsiteX2" fmla="*/ 0 w 438912"/>
              <a:gd name="connsiteY2" fmla="*/ 171378 h 17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912" h="171378">
                <a:moveTo>
                  <a:pt x="438912" y="122610"/>
                </a:moveTo>
                <a:cubicBezTo>
                  <a:pt x="341376" y="57586"/>
                  <a:pt x="243840" y="-7438"/>
                  <a:pt x="170688" y="690"/>
                </a:cubicBezTo>
                <a:cubicBezTo>
                  <a:pt x="97536" y="8818"/>
                  <a:pt x="48768" y="90098"/>
                  <a:pt x="0" y="171378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884238"/>
            <a:ext cx="4800600" cy="1371600"/>
          </a:xfrm>
        </p:spPr>
        <p:txBody>
          <a:bodyPr/>
          <a:lstStyle/>
          <a:p>
            <a:r>
              <a:rPr lang="en-US" dirty="0" smtClean="0"/>
              <a:t>Regional Poverty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700208" y="2994568"/>
            <a:ext cx="1600200" cy="4111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Dayton</a:t>
            </a:r>
            <a:endParaRPr lang="en-US" sz="2000" kern="0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400800" y="2956468"/>
            <a:ext cx="2639696" cy="487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Montgomery County</a:t>
            </a:r>
            <a:endParaRPr lang="en-US" sz="2000" kern="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61995120"/>
              </p:ext>
            </p:extLst>
          </p:nvPr>
        </p:nvGraphicFramePr>
        <p:xfrm>
          <a:off x="2667000" y="3481930"/>
          <a:ext cx="3886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038" y="7162800"/>
            <a:ext cx="3886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https://datausa.io/profile/geo/dayton-oh/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740095849"/>
              </p:ext>
            </p:extLst>
          </p:nvPr>
        </p:nvGraphicFramePr>
        <p:xfrm>
          <a:off x="5215256" y="3405730"/>
          <a:ext cx="5010784" cy="3147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31536" y="7139717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https://datausa.io/profile/geo/montgomery-county-oh#:~:text=The%205%20largest%20ethnic%20groups,(Hispanic)%20(1.52%25).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133600" y="2255838"/>
            <a:ext cx="4727448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kern="0" dirty="0" smtClean="0"/>
              <a:t>Poverty by Race</a:t>
            </a:r>
            <a:endParaRPr lang="en-US" sz="2400" b="1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4508" y="6214009"/>
            <a:ext cx="9144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U.S. Census Bureau. (2020). Poverty Status of Dayton Residents by Race, Within the Past 12 Months.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Retrieved from </a:t>
            </a:r>
            <a:r>
              <a:rPr lang="en-US" sz="700" dirty="0">
                <a:hlinkClick r:id="rId4"/>
              </a:rPr>
              <a:t>https://</a:t>
            </a:r>
            <a:r>
              <a:rPr lang="en-US" sz="700" dirty="0" smtClean="0">
                <a:hlinkClick r:id="rId4"/>
              </a:rPr>
              <a:t>data.census.gov/cedsci/table?q=dayton&amp;t=Income%20and%20Poverty&amp;tid=ACSST5Y2020.S1701</a:t>
            </a:r>
            <a:r>
              <a:rPr lang="en-US" sz="700" dirty="0" smtClean="0"/>
              <a:t> </a:t>
            </a: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U.S. Census Bureau. (2020). Poverty Status of Montgomery County Residents by Race, Within the Past 12 Months. 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https://data.census.gov/cedsci/table?t=Income%20and%20Poverty&amp;g=0500000US39113&amp;tid=ACSST5Y2020.S1701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sz="7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U.S. Census Bureau. (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2019).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Poverty Status of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Kettering Residents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by Race, Within the Past 12 Months. 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6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6"/>
              </a:rPr>
              <a:t>worldpopulationreview.com/us-cities/kettering-oh-population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,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7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7"/>
              </a:rPr>
              <a:t>data.census.gov/cedsci/table?tid=ACSST5Y2019.S1701&amp;g=1600000US3940040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endParaRPr lang="en-US" sz="700" dirty="0"/>
          </a:p>
          <a:p>
            <a:endParaRPr lang="en-US" sz="700" dirty="0" smtClean="0"/>
          </a:p>
          <a:p>
            <a:endParaRPr lang="en-US" sz="700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457200" y="2994568"/>
            <a:ext cx="1600200" cy="4111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Kettering</a:t>
            </a:r>
            <a:endParaRPr lang="en-US" sz="2000" kern="0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716937809"/>
              </p:ext>
            </p:extLst>
          </p:nvPr>
        </p:nvGraphicFramePr>
        <p:xfrm>
          <a:off x="-609600" y="3505200"/>
          <a:ext cx="3886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8474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9525" y="6227058"/>
            <a:ext cx="9144000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7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U.S. Census Bureau. (2020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). B25003A 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Tenure + Race in Montgomery County.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data.census.gov/cedsci/table?t=Owner%2FRenter%20%28Tenure%29%3ARace%20and%20Ethnicity&amp;g=0500000US39113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U.S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. Census Bureau. (2020). B25003A  Tenure + Race in 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Dayton.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data.census.gov/cedsci/table?t=Owner%2FRenter%20%28Tenure%29%3ARace%20and%20Ethnicity&amp;g=1600000US3921000&amp;tid=ACSDT5Y2020.B25003B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U.S. Census Bureau. (2020). B25003A  Tenure + Race in Dayton. Retrieved from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</a:t>
            </a:r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data.census.gov/cedsci/table?t=Owner%2FRenter%20%28Tenure%29%3ARace%20and%20Ethnicity&amp;g=1600000US3940040</a:t>
            </a:r>
            <a:endParaRPr lang="en-US" sz="7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75315" y="7086600"/>
            <a:ext cx="9528048" cy="4264152"/>
            <a:chOff x="-152400" y="2136648"/>
            <a:chExt cx="9528048" cy="4264152"/>
          </a:xfrm>
        </p:grpSpPr>
        <p:sp>
          <p:nvSpPr>
            <p:cNvPr id="3" name="Text Placeholder 2"/>
            <p:cNvSpPr txBox="1">
              <a:spLocks/>
            </p:cNvSpPr>
            <p:nvPr/>
          </p:nvSpPr>
          <p:spPr>
            <a:xfrm>
              <a:off x="-152400" y="2136648"/>
              <a:ext cx="4727448" cy="639762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1800" b="1" kern="0" dirty="0" smtClean="0"/>
                <a:t>Home Owner</a:t>
              </a:r>
              <a:endParaRPr lang="en-US" sz="1800" b="1" kern="0" dirty="0"/>
            </a:p>
          </p:txBody>
        </p:sp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4648200" y="2143062"/>
              <a:ext cx="4727448" cy="639762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sz="1800" b="1" kern="0" dirty="0" smtClean="0"/>
                <a:t>Renter</a:t>
              </a:r>
              <a:endParaRPr lang="en-US" sz="1800" b="1" kern="0" dirty="0"/>
            </a:p>
          </p:txBody>
        </p:sp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712668445"/>
                </p:ext>
              </p:extLst>
            </p:nvPr>
          </p:nvGraphicFramePr>
          <p:xfrm>
            <a:off x="76200" y="2514600"/>
            <a:ext cx="4343400" cy="38758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3815425329"/>
                </p:ext>
              </p:extLst>
            </p:nvPr>
          </p:nvGraphicFramePr>
          <p:xfrm>
            <a:off x="4495800" y="2514599"/>
            <a:ext cx="4572000" cy="3886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45513029"/>
              </p:ext>
            </p:extLst>
          </p:nvPr>
        </p:nvGraphicFramePr>
        <p:xfrm>
          <a:off x="-262615" y="1136350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514497810"/>
              </p:ext>
            </p:extLst>
          </p:nvPr>
        </p:nvGraphicFramePr>
        <p:xfrm>
          <a:off x="-262615" y="2812750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35576654"/>
              </p:ext>
            </p:extLst>
          </p:nvPr>
        </p:nvGraphicFramePr>
        <p:xfrm>
          <a:off x="-262615" y="4419600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533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Home Owner</a:t>
            </a:r>
            <a:endParaRPr lang="en-US" sz="2000" b="1" dirty="0"/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494386753"/>
              </p:ext>
            </p:extLst>
          </p:nvPr>
        </p:nvGraphicFramePr>
        <p:xfrm>
          <a:off x="4572000" y="1129099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84116078"/>
              </p:ext>
            </p:extLst>
          </p:nvPr>
        </p:nvGraphicFramePr>
        <p:xfrm>
          <a:off x="4572000" y="2805499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114800882"/>
              </p:ext>
            </p:extLst>
          </p:nvPr>
        </p:nvGraphicFramePr>
        <p:xfrm>
          <a:off x="4572000" y="4412349"/>
          <a:ext cx="3359891" cy="16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105400" y="533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Renter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53403" y="1856306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- 114,851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1800" y="2108153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- 19,026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958622" y="353444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- 17,594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7019" y="3781812"/>
            <a:ext cx="66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- 9,032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971800" y="5136769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- 14,960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77019" y="5382012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- 148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830203" y="185669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- 51,876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819529" y="2108061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- 29,270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30203" y="353444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- 13,333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53819" y="3782199"/>
            <a:ext cx="747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- 15,758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7835422" y="5136769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- 8,066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53819" y="5382399"/>
            <a:ext cx="534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- 927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50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URWClassicoMed"/>
        <a:ea typeface=""/>
        <a:cs typeface=""/>
      </a:majorFont>
      <a:minorFont>
        <a:latin typeface="URWClassicoM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11832</TotalTime>
  <Words>1067</Words>
  <Application>Microsoft Office PowerPoint</Application>
  <PresentationFormat>On-screen Show (4:3)</PresentationFormat>
  <Paragraphs>159</Paragraphs>
  <Slides>20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Acrobat Document</vt:lpstr>
      <vt:lpstr> </vt:lpstr>
      <vt:lpstr>PowerPoint Presentation</vt:lpstr>
      <vt:lpstr>PowerPoint Presentation</vt:lpstr>
      <vt:lpstr>PowerPoint Presentation</vt:lpstr>
      <vt:lpstr>Kettering’s  Location  in the Region</vt:lpstr>
      <vt:lpstr>PowerPoint Presentation</vt:lpstr>
      <vt:lpstr>How Does Kettering Compare Regionally?</vt:lpstr>
      <vt:lpstr>Regional Poverty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Minority Microenterprise Grant 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Schweikhart, Stacy</dc:creator>
  <cp:lastModifiedBy>Angela J. Rahman</cp:lastModifiedBy>
  <cp:revision>209</cp:revision>
  <cp:lastPrinted>2022-06-13T18:24:49Z</cp:lastPrinted>
  <dcterms:created xsi:type="dcterms:W3CDTF">2015-09-29T19:04:36Z</dcterms:created>
  <dcterms:modified xsi:type="dcterms:W3CDTF">2022-06-14T16:13:02Z</dcterms:modified>
</cp:coreProperties>
</file>